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7"/>
  </p:notesMasterIdLst>
  <p:sldIdLst>
    <p:sldId id="256" r:id="rId2"/>
    <p:sldId id="258" r:id="rId3"/>
    <p:sldId id="259" r:id="rId4"/>
    <p:sldId id="262" r:id="rId5"/>
    <p:sldId id="305" r:id="rId6"/>
    <p:sldId id="306" r:id="rId7"/>
    <p:sldId id="307" r:id="rId8"/>
    <p:sldId id="263"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Lst>
  <p:sldSz cx="9144000" cy="5143500" type="screen16x9"/>
  <p:notesSz cx="6858000" cy="9144000"/>
  <p:embeddedFontLst>
    <p:embeddedFont>
      <p:font typeface="Montserrat ExtraLight" panose="020B0604020202020204" charset="0"/>
      <p:regular r:id="rId28"/>
      <p:bold r:id="rId29"/>
      <p:italic r:id="rId30"/>
      <p:boldItalic r:id="rId31"/>
    </p:embeddedFont>
    <p:embeddedFont>
      <p:font typeface="Montserrat ExtraBold" panose="020B0604020202020204" charset="0"/>
      <p:bold r:id="rId32"/>
      <p:boldItalic r:id="rId33"/>
    </p:embeddedFont>
    <p:embeddedFont>
      <p:font typeface="Montserrat"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A05A78-6284-41F6-9D7D-3FAA724C9C80}">
  <a:tblStyle styleId="{72A05A78-6284-41F6-9D7D-3FAA724C9C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0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63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896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32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759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259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673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964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66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286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875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118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616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994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919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096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86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610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69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473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766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60" r:id="rId5"/>
    <p:sldLayoutId id="2147483661"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geeksforgeeks.org/dsa/inversion-count-in-array-using-merge-sort/"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eksforgeeks.org/dsa/quick-sort-algorithm/"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geeksforgeeks.org/dsa/merge-sor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706342" y="1950074"/>
            <a:ext cx="6226695"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Introduction To DSAA + Linear &amp; Binary Search </a:t>
            </a:r>
            <a:endParaRPr dirty="0"/>
          </a:p>
        </p:txBody>
      </p:sp>
      <p:sp>
        <p:nvSpPr>
          <p:cNvPr id="163" name="Google Shape;163;p38"/>
          <p:cNvSpPr txBox="1">
            <a:spLocks noGrp="1"/>
          </p:cNvSpPr>
          <p:nvPr>
            <p:ph type="subTitle" idx="1"/>
          </p:nvPr>
        </p:nvSpPr>
        <p:spPr>
          <a:xfrm>
            <a:off x="2044200" y="3704650"/>
            <a:ext cx="5055600" cy="10650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Fatima Khan</a:t>
            </a:r>
            <a:endParaRPr lang="en" dirty="0" smtClean="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smtClean="0">
                <a:latin typeface="Montserrat ExtraLight"/>
                <a:ea typeface="Montserrat ExtraLight"/>
                <a:cs typeface="Montserrat ExtraLight"/>
                <a:sym typeface="Montserrat ExtraLight"/>
              </a:rPr>
              <a:t>DSAA Section E &amp; F</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Insertion Sort Works</a:t>
            </a:r>
            <a:endParaRPr dirty="0">
              <a:solidFill>
                <a:schemeClr val="accent1"/>
              </a:solidFill>
            </a:endParaRPr>
          </a:p>
        </p:txBody>
      </p:sp>
      <p:sp>
        <p:nvSpPr>
          <p:cNvPr id="215" name="Google Shape;215;p44"/>
          <p:cNvSpPr txBox="1">
            <a:spLocks noGrp="1"/>
          </p:cNvSpPr>
          <p:nvPr>
            <p:ph type="body" idx="1"/>
          </p:nvPr>
        </p:nvSpPr>
        <p:spPr>
          <a:xfrm>
            <a:off x="407773" y="1659275"/>
            <a:ext cx="6598507" cy="2760900"/>
          </a:xfrm>
          <a:prstGeom prst="rect">
            <a:avLst/>
          </a:prstGeom>
        </p:spPr>
        <p:txBody>
          <a:bodyPr spcFirstLastPara="1" wrap="square" lIns="91425" tIns="91425" rIns="91425" bIns="91425" anchor="t" anchorCtr="0">
            <a:noAutofit/>
          </a:bodyPr>
          <a:lstStyle/>
          <a:p>
            <a:pPr fontAlgn="base"/>
            <a:r>
              <a:rPr lang="en-US" dirty="0"/>
              <a:t>We start with the second element of the array as the first element is assumed to be sorted.</a:t>
            </a:r>
          </a:p>
          <a:p>
            <a:pPr fontAlgn="base"/>
            <a:r>
              <a:rPr lang="en-US" dirty="0"/>
              <a:t>Compare the second element with the first element if the second element is smaller then swap them.</a:t>
            </a:r>
          </a:p>
          <a:p>
            <a:pPr fontAlgn="base"/>
            <a:r>
              <a:rPr lang="en-US" dirty="0"/>
              <a:t>Move to the third element, compare it with the first two elements, and put it in its correct position</a:t>
            </a:r>
          </a:p>
          <a:p>
            <a:pPr fontAlgn="base"/>
            <a:r>
              <a:rPr lang="en-US" dirty="0"/>
              <a:t>Repeat until the entire array is sorted.</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34120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Insertion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AutoShape 2" descr="bubble-sort-1.webp"/>
          <p:cNvSpPr>
            <a:spLocks noGrp="1" noChangeAspect="1" noChangeArrowheads="1"/>
          </p:cNvSpPr>
          <p:nvPr>
            <p:ph type="body" idx="1"/>
          </p:nvPr>
        </p:nvSpPr>
        <p:spPr bwMode="auto">
          <a:xfrm>
            <a:off x="407988" y="1658938"/>
            <a:ext cx="6597650" cy="27606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132198" y="981925"/>
            <a:ext cx="7615488" cy="3812498"/>
          </a:xfrm>
          <a:prstGeom prst="rect">
            <a:avLst/>
          </a:prstGeom>
        </p:spPr>
      </p:pic>
      <p:pic>
        <p:nvPicPr>
          <p:cNvPr id="5" name="Picture 4"/>
          <p:cNvPicPr>
            <a:picLocks noChangeAspect="1"/>
          </p:cNvPicPr>
          <p:nvPr/>
        </p:nvPicPr>
        <p:blipFill>
          <a:blip r:embed="rId4"/>
          <a:stretch>
            <a:fillRect/>
          </a:stretch>
        </p:blipFill>
        <p:spPr>
          <a:xfrm>
            <a:off x="127686" y="984423"/>
            <a:ext cx="7620000" cy="3810000"/>
          </a:xfrm>
          <a:prstGeom prst="rect">
            <a:avLst/>
          </a:prstGeom>
        </p:spPr>
      </p:pic>
    </p:spTree>
    <p:extLst>
      <p:ext uri="{BB962C8B-B14F-4D97-AF65-F5344CB8AC3E}">
        <p14:creationId xmlns:p14="http://schemas.microsoft.com/office/powerpoint/2010/main" val="3489079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Insertion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p:cNvPicPr>
            <a:picLocks noChangeAspect="1"/>
          </p:cNvPicPr>
          <p:nvPr/>
        </p:nvPicPr>
        <p:blipFill>
          <a:blip r:embed="rId3"/>
          <a:stretch>
            <a:fillRect/>
          </a:stretch>
        </p:blipFill>
        <p:spPr>
          <a:xfrm>
            <a:off x="259492" y="1150504"/>
            <a:ext cx="6746146" cy="3373073"/>
          </a:xfrm>
          <a:prstGeom prst="rect">
            <a:avLst/>
          </a:prstGeom>
        </p:spPr>
      </p:pic>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81152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Insertion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340926" y="1076363"/>
            <a:ext cx="7139554" cy="3569777"/>
          </a:xfrm>
          <a:prstGeom prst="rect">
            <a:avLst/>
          </a:prstGeom>
        </p:spPr>
      </p:pic>
    </p:spTree>
    <p:extLst>
      <p:ext uri="{BB962C8B-B14F-4D97-AF65-F5344CB8AC3E}">
        <p14:creationId xmlns:p14="http://schemas.microsoft.com/office/powerpoint/2010/main" val="140240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Insertion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389032" y="1189633"/>
            <a:ext cx="7110723" cy="3555362"/>
          </a:xfrm>
          <a:prstGeom prst="rect">
            <a:avLst/>
          </a:prstGeom>
        </p:spPr>
      </p:pic>
    </p:spTree>
    <p:extLst>
      <p:ext uri="{BB962C8B-B14F-4D97-AF65-F5344CB8AC3E}">
        <p14:creationId xmlns:p14="http://schemas.microsoft.com/office/powerpoint/2010/main" val="911493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Insertion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500243" y="1247235"/>
            <a:ext cx="6921377" cy="3460689"/>
          </a:xfrm>
          <a:prstGeom prst="rect">
            <a:avLst/>
          </a:prstGeom>
        </p:spPr>
      </p:pic>
    </p:spTree>
    <p:extLst>
      <p:ext uri="{BB962C8B-B14F-4D97-AF65-F5344CB8AC3E}">
        <p14:creationId xmlns:p14="http://schemas.microsoft.com/office/powerpoint/2010/main" val="201280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542523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PROS &amp; CONS OF INSERTION SORT</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1386425"/>
            <a:ext cx="2390100" cy="4918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Advantages</a:t>
            </a:r>
            <a:endParaRPr dirty="0"/>
          </a:p>
        </p:txBody>
      </p:sp>
      <p:sp>
        <p:nvSpPr>
          <p:cNvPr id="224" name="Google Shape;224;p45"/>
          <p:cNvSpPr txBox="1">
            <a:spLocks noGrp="1"/>
          </p:cNvSpPr>
          <p:nvPr>
            <p:ph type="subTitle" idx="1"/>
          </p:nvPr>
        </p:nvSpPr>
        <p:spPr>
          <a:xfrm>
            <a:off x="815546" y="1964724"/>
            <a:ext cx="3781168" cy="2418451"/>
          </a:xfrm>
          <a:prstGeom prst="rect">
            <a:avLst/>
          </a:prstGeom>
        </p:spPr>
        <p:txBody>
          <a:bodyPr spcFirstLastPara="1" wrap="square" lIns="91425" tIns="91425" rIns="91425" bIns="91425" anchor="t" anchorCtr="0">
            <a:noAutofit/>
          </a:bodyPr>
          <a:lstStyle/>
          <a:p>
            <a:pPr fontAlgn="base"/>
            <a:r>
              <a:rPr lang="en-US" dirty="0" smtClean="0"/>
              <a:t>Simple </a:t>
            </a:r>
            <a:r>
              <a:rPr lang="en-US" dirty="0"/>
              <a:t>and easy to implement.</a:t>
            </a:r>
          </a:p>
          <a:p>
            <a:pPr fontAlgn="base"/>
            <a:r>
              <a:rPr lang="en-US" b="1" dirty="0"/>
              <a:t>Stable</a:t>
            </a:r>
            <a:r>
              <a:rPr lang="en-US" dirty="0"/>
              <a:t> sorting algorithm.</a:t>
            </a:r>
          </a:p>
          <a:p>
            <a:pPr fontAlgn="base"/>
            <a:r>
              <a:rPr lang="en-US" dirty="0"/>
              <a:t>Efficient for small lists and nearly sorted lists.</a:t>
            </a:r>
          </a:p>
          <a:p>
            <a:pPr fontAlgn="base"/>
            <a:r>
              <a:rPr lang="en-US" dirty="0"/>
              <a:t>Space-efficient as it is an in-place algorithm.</a:t>
            </a:r>
          </a:p>
          <a:p>
            <a:pPr fontAlgn="base"/>
            <a:r>
              <a:rPr lang="en-US" dirty="0"/>
              <a:t>Adoptive. the </a:t>
            </a:r>
            <a:r>
              <a:rPr lang="en-US" u="sng" dirty="0">
                <a:hlinkClick r:id="rId3"/>
              </a:rPr>
              <a:t>number of inversions</a:t>
            </a:r>
            <a:r>
              <a:rPr lang="en-US" dirty="0"/>
              <a:t> is directly proportional to number of swaps. For example, no swapping happens for a sorted array and it takes O(n) time only.</a:t>
            </a:r>
          </a:p>
        </p:txBody>
      </p:sp>
      <p:sp>
        <p:nvSpPr>
          <p:cNvPr id="225" name="Google Shape;225;p45"/>
          <p:cNvSpPr txBox="1">
            <a:spLocks noGrp="1"/>
          </p:cNvSpPr>
          <p:nvPr>
            <p:ph type="title" idx="2"/>
          </p:nvPr>
        </p:nvSpPr>
        <p:spPr>
          <a:xfrm>
            <a:off x="4816563" y="1450401"/>
            <a:ext cx="2390100" cy="4278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Disadvantages</a:t>
            </a:r>
            <a:endParaRPr dirty="0"/>
          </a:p>
        </p:txBody>
      </p:sp>
      <p:sp>
        <p:nvSpPr>
          <p:cNvPr id="226" name="Google Shape;226;p45"/>
          <p:cNvSpPr txBox="1">
            <a:spLocks noGrp="1"/>
          </p:cNvSpPr>
          <p:nvPr>
            <p:ph type="subTitle" idx="3"/>
          </p:nvPr>
        </p:nvSpPr>
        <p:spPr>
          <a:xfrm>
            <a:off x="4596714" y="1964724"/>
            <a:ext cx="3348681" cy="2418451"/>
          </a:xfrm>
          <a:prstGeom prst="rect">
            <a:avLst/>
          </a:prstGeom>
        </p:spPr>
        <p:txBody>
          <a:bodyPr spcFirstLastPara="1" wrap="square" lIns="91425" tIns="91425" rIns="91425" bIns="91425" anchor="t" anchorCtr="0">
            <a:noAutofit/>
          </a:bodyPr>
          <a:lstStyle/>
          <a:p>
            <a:pPr fontAlgn="base"/>
            <a:r>
              <a:rPr lang="en-US" dirty="0"/>
              <a:t>Inefficient for large lists.</a:t>
            </a:r>
          </a:p>
          <a:p>
            <a:pPr fontAlgn="base"/>
            <a:r>
              <a:rPr lang="en-US" dirty="0"/>
              <a:t>Not as efficient as other sorting algorithms (e.g., merge sort, quick sort) for most cases.</a:t>
            </a:r>
          </a:p>
        </p:txBody>
      </p:sp>
      <p:cxnSp>
        <p:nvCxnSpPr>
          <p:cNvPr id="227" name="Google Shape;227;p45"/>
          <p:cNvCxnSpPr/>
          <p:nvPr/>
        </p:nvCxnSpPr>
        <p:spPr>
          <a:xfrm>
            <a:off x="3008845" y="1873136"/>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789216" y="186804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3382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2335427" y="2832875"/>
            <a:ext cx="6240162"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Selection Sort</a:t>
            </a:r>
            <a:endParaRPr dirty="0"/>
          </a:p>
        </p:txBody>
      </p:sp>
      <p:sp>
        <p:nvSpPr>
          <p:cNvPr id="195" name="Google Shape;195;p41"/>
          <p:cNvSpPr txBox="1">
            <a:spLocks noGrp="1"/>
          </p:cNvSpPr>
          <p:nvPr>
            <p:ph type="subTitle" idx="1"/>
          </p:nvPr>
        </p:nvSpPr>
        <p:spPr>
          <a:xfrm>
            <a:off x="1915297" y="3549850"/>
            <a:ext cx="6895071" cy="464700"/>
          </a:xfrm>
          <a:prstGeom prst="rect">
            <a:avLst/>
          </a:prstGeom>
        </p:spPr>
        <p:txBody>
          <a:bodyPr spcFirstLastPara="1" wrap="square" lIns="91425" tIns="91425" rIns="91425" bIns="91425" anchor="t" anchorCtr="0">
            <a:noAutofit/>
          </a:bodyPr>
          <a:lstStyle/>
          <a:p>
            <a:pPr marL="0" lvl="0" indent="0"/>
            <a:r>
              <a:rPr lang="en-US" b="1" dirty="0"/>
              <a:t>Selection Sort</a:t>
            </a:r>
            <a:r>
              <a:rPr lang="en-US" dirty="0"/>
              <a:t> is a comparison-based sorting algorithm. It sorts an array by repeatedly selecting the </a:t>
            </a:r>
            <a:r>
              <a:rPr lang="en-US" b="1" dirty="0"/>
              <a:t>smallest (or largest)</a:t>
            </a:r>
            <a:r>
              <a:rPr lang="en-US" dirty="0"/>
              <a:t> element from the unsorted portion and swapping it with the first unsorted element. This process continues until the entire array is sorted</a:t>
            </a:r>
            <a:r>
              <a:rPr lang="en-US" dirty="0" smtClean="0"/>
              <a:t>.</a:t>
            </a:r>
          </a:p>
          <a:p>
            <a:pPr marL="0" lvl="0" indent="0"/>
            <a:r>
              <a:rPr lang="en-US" b="1" dirty="0"/>
              <a:t>Time Complexity: O(n</a:t>
            </a:r>
            <a:r>
              <a:rPr lang="en-US" b="1" baseline="30000" dirty="0"/>
              <a:t>2</a:t>
            </a:r>
            <a:r>
              <a:rPr lang="en-US" b="1" dirty="0"/>
              <a:t>)</a:t>
            </a:r>
            <a:r>
              <a:rPr lang="en-US" dirty="0"/>
              <a:t/>
            </a:r>
            <a:br>
              <a:rPr lang="en-US" dirty="0"/>
            </a:br>
            <a:endParaRPr dirty="0"/>
          </a:p>
        </p:txBody>
      </p:sp>
    </p:spTree>
    <p:extLst>
      <p:ext uri="{BB962C8B-B14F-4D97-AF65-F5344CB8AC3E}">
        <p14:creationId xmlns:p14="http://schemas.microsoft.com/office/powerpoint/2010/main" val="213083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Selection Sort Works</a:t>
            </a:r>
            <a:endParaRPr dirty="0">
              <a:solidFill>
                <a:schemeClr val="accent1"/>
              </a:solidFill>
            </a:endParaRPr>
          </a:p>
        </p:txBody>
      </p:sp>
      <p:sp>
        <p:nvSpPr>
          <p:cNvPr id="215" name="Google Shape;215;p44"/>
          <p:cNvSpPr txBox="1">
            <a:spLocks noGrp="1"/>
          </p:cNvSpPr>
          <p:nvPr>
            <p:ph type="body" idx="1"/>
          </p:nvPr>
        </p:nvSpPr>
        <p:spPr>
          <a:xfrm>
            <a:off x="407773" y="1659275"/>
            <a:ext cx="6598507" cy="2760900"/>
          </a:xfrm>
          <a:prstGeom prst="rect">
            <a:avLst/>
          </a:prstGeom>
        </p:spPr>
        <p:txBody>
          <a:bodyPr spcFirstLastPara="1" wrap="square" lIns="91425" tIns="91425" rIns="91425" bIns="91425" anchor="t" anchorCtr="0">
            <a:noAutofit/>
          </a:bodyPr>
          <a:lstStyle/>
          <a:p>
            <a:pPr fontAlgn="base"/>
            <a:r>
              <a:rPr lang="en-US" dirty="0" smtClean="0"/>
              <a:t>First </a:t>
            </a:r>
            <a:r>
              <a:rPr lang="en-US" dirty="0"/>
              <a:t>we find the smallest element and swap it with the first element. This way we get the smallest element at its correct position.</a:t>
            </a:r>
          </a:p>
          <a:p>
            <a:pPr fontAlgn="base"/>
            <a:r>
              <a:rPr lang="en-US" dirty="0"/>
              <a:t>Then we find the smallest among remaining elements (or second smallest) and swap it with the second element.</a:t>
            </a:r>
          </a:p>
          <a:p>
            <a:pPr fontAlgn="base"/>
            <a:r>
              <a:rPr lang="en-US" dirty="0"/>
              <a:t>We keep doing this until we get all elements moved to correct position</a:t>
            </a:r>
            <a:r>
              <a:rPr lang="en-US" dirty="0" smtClean="0"/>
              <a:t>.</a:t>
            </a:r>
            <a:endParaRPr lang="en-US"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3523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Selection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497861" y="1186064"/>
            <a:ext cx="6582677" cy="3295448"/>
          </a:xfrm>
          <a:prstGeom prst="rect">
            <a:avLst/>
          </a:prstGeom>
        </p:spPr>
      </p:pic>
    </p:spTree>
    <p:extLst>
      <p:ext uri="{BB962C8B-B14F-4D97-AF65-F5344CB8AC3E}">
        <p14:creationId xmlns:p14="http://schemas.microsoft.com/office/powerpoint/2010/main" val="209788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Insertion Sort</a:t>
            </a:r>
            <a:endParaRPr dirty="0"/>
          </a:p>
        </p:txBody>
      </p:sp>
      <p:sp>
        <p:nvSpPr>
          <p:cNvPr id="180" name="Google Shape;180;p40"/>
          <p:cNvSpPr txBox="1">
            <a:spLocks noGrp="1"/>
          </p:cNvSpPr>
          <p:nvPr>
            <p:ph type="subTitle" idx="1"/>
          </p:nvPr>
        </p:nvSpPr>
        <p:spPr>
          <a:xfrm>
            <a:off x="3249828" y="3148075"/>
            <a:ext cx="2570204" cy="1235100"/>
          </a:xfrm>
          <a:prstGeom prst="rect">
            <a:avLst/>
          </a:prstGeom>
        </p:spPr>
        <p:txBody>
          <a:bodyPr spcFirstLastPara="1" wrap="square" lIns="91425" tIns="91425" rIns="91425" bIns="91425" anchor="t" anchorCtr="0">
            <a:noAutofit/>
          </a:bodyPr>
          <a:lstStyle/>
          <a:p>
            <a:pPr marL="0" lvl="0" indent="0"/>
            <a:r>
              <a:rPr lang="en-US" dirty="0" smtClean="0"/>
              <a:t>Works by </a:t>
            </a:r>
            <a:r>
              <a:rPr lang="en-US" dirty="0"/>
              <a:t> iteratively inserting each element of an unsorted list into its correct position in a sorted portion of the list</a:t>
            </a:r>
            <a:endParaRPr dirty="0"/>
          </a:p>
        </p:txBody>
      </p:sp>
      <p:sp>
        <p:nvSpPr>
          <p:cNvPr id="181" name="Google Shape;181;p40"/>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Selection Sort</a:t>
            </a:r>
            <a:endParaRPr dirty="0"/>
          </a:p>
        </p:txBody>
      </p:sp>
      <p:sp>
        <p:nvSpPr>
          <p:cNvPr id="182" name="Google Shape;182;p40"/>
          <p:cNvSpPr txBox="1">
            <a:spLocks noGrp="1"/>
          </p:cNvSpPr>
          <p:nvPr>
            <p:ph type="subTitle" idx="3"/>
          </p:nvPr>
        </p:nvSpPr>
        <p:spPr>
          <a:xfrm>
            <a:off x="5820033" y="3148074"/>
            <a:ext cx="2928552" cy="1559849"/>
          </a:xfrm>
          <a:prstGeom prst="rect">
            <a:avLst/>
          </a:prstGeom>
        </p:spPr>
        <p:txBody>
          <a:bodyPr spcFirstLastPara="1" wrap="square" lIns="91425" tIns="91425" rIns="91425" bIns="91425" anchor="t" anchorCtr="0">
            <a:noAutofit/>
          </a:bodyPr>
          <a:lstStyle/>
          <a:p>
            <a:pPr marL="0" lvl="0" indent="0"/>
            <a:r>
              <a:rPr lang="en-US" dirty="0"/>
              <a:t> It </a:t>
            </a:r>
            <a:r>
              <a:rPr lang="en-US" dirty="0" smtClean="0"/>
              <a:t>repeatedly selects </a:t>
            </a:r>
            <a:r>
              <a:rPr lang="en-US" dirty="0"/>
              <a:t>the smallest (or largest) element from the unsorted </a:t>
            </a:r>
            <a:r>
              <a:rPr lang="en-US" dirty="0" smtClean="0"/>
              <a:t>part &amp; </a:t>
            </a:r>
            <a:r>
              <a:rPr lang="en-US" dirty="0"/>
              <a:t>swapping it with the first unsorted element</a:t>
            </a:r>
            <a:endParaRPr dirty="0"/>
          </a:p>
        </p:txBody>
      </p:sp>
      <p:sp>
        <p:nvSpPr>
          <p:cNvPr id="183" name="Google Shape;183;p40"/>
          <p:cNvSpPr txBox="1">
            <a:spLocks noGrp="1"/>
          </p:cNvSpPr>
          <p:nvPr>
            <p:ph type="title" idx="4"/>
          </p:nvPr>
        </p:nvSpPr>
        <p:spPr>
          <a:xfrm>
            <a:off x="914400" y="2615575"/>
            <a:ext cx="2201047"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Bubble Sort</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r>
              <a:rPr lang="en-US" dirty="0" smtClean="0"/>
              <a:t>Works by </a:t>
            </a:r>
            <a:r>
              <a:rPr lang="en-US" dirty="0"/>
              <a:t> repeatedly swapping the adjacent elements</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Selection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361822" y="1092713"/>
            <a:ext cx="7212871" cy="3610938"/>
          </a:xfrm>
          <a:prstGeom prst="rect">
            <a:avLst/>
          </a:prstGeom>
        </p:spPr>
      </p:pic>
    </p:spTree>
    <p:extLst>
      <p:ext uri="{BB962C8B-B14F-4D97-AF65-F5344CB8AC3E}">
        <p14:creationId xmlns:p14="http://schemas.microsoft.com/office/powerpoint/2010/main" val="3672887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Selection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324751" y="1136685"/>
            <a:ext cx="7188157" cy="3598565"/>
          </a:xfrm>
          <a:prstGeom prst="rect">
            <a:avLst/>
          </a:prstGeom>
        </p:spPr>
      </p:pic>
    </p:spTree>
    <p:extLst>
      <p:ext uri="{BB962C8B-B14F-4D97-AF65-F5344CB8AC3E}">
        <p14:creationId xmlns:p14="http://schemas.microsoft.com/office/powerpoint/2010/main" val="581608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Selection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460675" y="1154635"/>
            <a:ext cx="6990450" cy="3499589"/>
          </a:xfrm>
          <a:prstGeom prst="rect">
            <a:avLst/>
          </a:prstGeom>
        </p:spPr>
      </p:pic>
    </p:spTree>
    <p:extLst>
      <p:ext uri="{BB962C8B-B14F-4D97-AF65-F5344CB8AC3E}">
        <p14:creationId xmlns:p14="http://schemas.microsoft.com/office/powerpoint/2010/main" val="3128283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Selection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405186" y="1191844"/>
            <a:ext cx="6768028" cy="3388239"/>
          </a:xfrm>
          <a:prstGeom prst="rect">
            <a:avLst/>
          </a:prstGeom>
        </p:spPr>
      </p:pic>
    </p:spTree>
    <p:extLst>
      <p:ext uri="{BB962C8B-B14F-4D97-AF65-F5344CB8AC3E}">
        <p14:creationId xmlns:p14="http://schemas.microsoft.com/office/powerpoint/2010/main" val="305787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Selection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3"/>
          <a:stretch>
            <a:fillRect/>
          </a:stretch>
        </p:blipFill>
        <p:spPr>
          <a:xfrm>
            <a:off x="479327" y="1229008"/>
            <a:ext cx="6619746" cy="3314005"/>
          </a:xfrm>
          <a:prstGeom prst="rect">
            <a:avLst/>
          </a:prstGeom>
        </p:spPr>
      </p:pic>
    </p:spTree>
    <p:extLst>
      <p:ext uri="{BB962C8B-B14F-4D97-AF65-F5344CB8AC3E}">
        <p14:creationId xmlns:p14="http://schemas.microsoft.com/office/powerpoint/2010/main" val="1589095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542523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PROS &amp; CONS OF SELECTION SORT</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1386425"/>
            <a:ext cx="2390100" cy="4918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Advantages</a:t>
            </a:r>
            <a:endParaRPr dirty="0"/>
          </a:p>
        </p:txBody>
      </p:sp>
      <p:sp>
        <p:nvSpPr>
          <p:cNvPr id="224" name="Google Shape;224;p45"/>
          <p:cNvSpPr txBox="1">
            <a:spLocks noGrp="1"/>
          </p:cNvSpPr>
          <p:nvPr>
            <p:ph type="subTitle" idx="1"/>
          </p:nvPr>
        </p:nvSpPr>
        <p:spPr>
          <a:xfrm>
            <a:off x="1544595" y="1964724"/>
            <a:ext cx="2940908" cy="2418451"/>
          </a:xfrm>
          <a:prstGeom prst="rect">
            <a:avLst/>
          </a:prstGeom>
        </p:spPr>
        <p:txBody>
          <a:bodyPr spcFirstLastPara="1" wrap="square" lIns="91425" tIns="91425" rIns="91425" bIns="91425" anchor="t" anchorCtr="0">
            <a:noAutofit/>
          </a:bodyPr>
          <a:lstStyle/>
          <a:p>
            <a:pPr fontAlgn="base"/>
            <a:r>
              <a:rPr lang="en-US" dirty="0"/>
              <a:t>Easy to understand and </a:t>
            </a:r>
            <a:r>
              <a:rPr lang="en-US" dirty="0" smtClean="0"/>
              <a:t>implement.</a:t>
            </a:r>
          </a:p>
          <a:p>
            <a:pPr fontAlgn="base"/>
            <a:r>
              <a:rPr lang="en-US" dirty="0" smtClean="0"/>
              <a:t>Requires </a:t>
            </a:r>
            <a:r>
              <a:rPr lang="en-US" dirty="0"/>
              <a:t>only a constant O(1) extra memory space.</a:t>
            </a:r>
          </a:p>
          <a:p>
            <a:pPr fontAlgn="base"/>
            <a:r>
              <a:rPr lang="en-US" dirty="0"/>
              <a:t>It requires less number of swaps (or memory writes) compared to many other standard </a:t>
            </a:r>
            <a:r>
              <a:rPr lang="en-US" dirty="0" smtClean="0"/>
              <a:t>algorithms.</a:t>
            </a:r>
            <a:endParaRPr lang="en-US" dirty="0"/>
          </a:p>
        </p:txBody>
      </p:sp>
      <p:sp>
        <p:nvSpPr>
          <p:cNvPr id="225" name="Google Shape;225;p45"/>
          <p:cNvSpPr txBox="1">
            <a:spLocks noGrp="1"/>
          </p:cNvSpPr>
          <p:nvPr>
            <p:ph type="title" idx="2"/>
          </p:nvPr>
        </p:nvSpPr>
        <p:spPr>
          <a:xfrm>
            <a:off x="4816563" y="1450401"/>
            <a:ext cx="2390100" cy="4278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Disadvantages</a:t>
            </a:r>
            <a:endParaRPr dirty="0"/>
          </a:p>
        </p:txBody>
      </p:sp>
      <p:sp>
        <p:nvSpPr>
          <p:cNvPr id="226" name="Google Shape;226;p45"/>
          <p:cNvSpPr txBox="1">
            <a:spLocks noGrp="1"/>
          </p:cNvSpPr>
          <p:nvPr>
            <p:ph type="subTitle" idx="3"/>
          </p:nvPr>
        </p:nvSpPr>
        <p:spPr>
          <a:xfrm>
            <a:off x="4485503" y="1964724"/>
            <a:ext cx="3262184" cy="2418451"/>
          </a:xfrm>
          <a:prstGeom prst="rect">
            <a:avLst/>
          </a:prstGeom>
        </p:spPr>
        <p:txBody>
          <a:bodyPr spcFirstLastPara="1" wrap="square" lIns="91425" tIns="91425" rIns="91425" bIns="91425" anchor="t" anchorCtr="0">
            <a:noAutofit/>
          </a:bodyPr>
          <a:lstStyle/>
          <a:p>
            <a:pPr fontAlgn="base"/>
            <a:r>
              <a:rPr lang="en-US" dirty="0"/>
              <a:t>Selection sort has a time complexity of O(n^2) makes it slower compared to algorithms like </a:t>
            </a:r>
            <a:r>
              <a:rPr lang="en-US" u="sng" dirty="0">
                <a:hlinkClick r:id="rId3"/>
              </a:rPr>
              <a:t>Quick Sort</a:t>
            </a:r>
            <a:r>
              <a:rPr lang="en-US" dirty="0"/>
              <a:t> or </a:t>
            </a:r>
            <a:r>
              <a:rPr lang="en-US" u="sng" dirty="0">
                <a:hlinkClick r:id="rId4"/>
              </a:rPr>
              <a:t>Merge Sort</a:t>
            </a:r>
            <a:r>
              <a:rPr lang="en-US" dirty="0"/>
              <a:t>.</a:t>
            </a:r>
          </a:p>
          <a:p>
            <a:pPr fontAlgn="base"/>
            <a:r>
              <a:rPr lang="en-US" dirty="0"/>
              <a:t>Does not maintain the relative order of equal elements which means it is not stable.</a:t>
            </a:r>
          </a:p>
        </p:txBody>
      </p:sp>
      <p:cxnSp>
        <p:nvCxnSpPr>
          <p:cNvPr id="227" name="Google Shape;227;p45"/>
          <p:cNvCxnSpPr/>
          <p:nvPr/>
        </p:nvCxnSpPr>
        <p:spPr>
          <a:xfrm>
            <a:off x="3008845" y="1873136"/>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789216" y="186804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268827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2335427" y="2832875"/>
            <a:ext cx="5607373"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Bubble Sort</a:t>
            </a:r>
            <a:endParaRPr dirty="0"/>
          </a:p>
        </p:txBody>
      </p:sp>
      <p:sp>
        <p:nvSpPr>
          <p:cNvPr id="195" name="Google Shape;195;p41"/>
          <p:cNvSpPr txBox="1">
            <a:spLocks noGrp="1"/>
          </p:cNvSpPr>
          <p:nvPr>
            <p:ph type="subTitle" idx="1"/>
          </p:nvPr>
        </p:nvSpPr>
        <p:spPr>
          <a:xfrm>
            <a:off x="1915297" y="3549850"/>
            <a:ext cx="6168953" cy="464700"/>
          </a:xfrm>
          <a:prstGeom prst="rect">
            <a:avLst/>
          </a:prstGeom>
        </p:spPr>
        <p:txBody>
          <a:bodyPr spcFirstLastPara="1" wrap="square" lIns="91425" tIns="91425" rIns="91425" bIns="91425" anchor="t" anchorCtr="0">
            <a:noAutofit/>
          </a:bodyPr>
          <a:lstStyle/>
          <a:p>
            <a:pPr marL="0" lvl="0" indent="0"/>
            <a:r>
              <a:rPr lang="en-US" b="1" dirty="0"/>
              <a:t>Bubble Sort</a:t>
            </a:r>
            <a:r>
              <a:rPr lang="en-US" dirty="0"/>
              <a:t> is the simplest sorting algorithm that works by repeatedly swapping the adjacent elements if they are in the wrong order. This algorithm is not suitable for large data sets as its average and worst-case time complexity are quite high</a:t>
            </a:r>
            <a:r>
              <a:rPr lang="en-US" dirty="0" smtClean="0"/>
              <a:t>.</a:t>
            </a:r>
          </a:p>
          <a:p>
            <a:pPr marL="0" lvl="0" indent="0"/>
            <a:endParaRPr lang="en-US" b="1" dirty="0" smtClean="0"/>
          </a:p>
          <a:p>
            <a:pPr marL="0" lvl="0" indent="0"/>
            <a:r>
              <a:rPr lang="en-US" b="1" dirty="0" smtClean="0"/>
              <a:t>Time </a:t>
            </a:r>
            <a:r>
              <a:rPr lang="en-US" b="1" dirty="0"/>
              <a:t>Complexity: </a:t>
            </a:r>
            <a:r>
              <a:rPr lang="en-US" dirty="0"/>
              <a:t>O(n</a:t>
            </a:r>
            <a:r>
              <a:rPr lang="en-US" baseline="30000" dirty="0"/>
              <a:t>2</a:t>
            </a:r>
            <a:r>
              <a:rPr lang="en-US" dirty="0"/>
              <a:t>)</a:t>
            </a:r>
            <a:r>
              <a:rPr lang="en-US" dirty="0"/>
              <a:t/>
            </a:r>
            <a:br>
              <a:rPr lang="en-US" dirty="0"/>
            </a:b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Bubble Sort Works</a:t>
            </a:r>
            <a:endParaRPr dirty="0">
              <a:solidFill>
                <a:schemeClr val="accent1"/>
              </a:solidFill>
            </a:endParaRPr>
          </a:p>
        </p:txBody>
      </p:sp>
      <p:sp>
        <p:nvSpPr>
          <p:cNvPr id="215" name="Google Shape;215;p44"/>
          <p:cNvSpPr txBox="1">
            <a:spLocks noGrp="1"/>
          </p:cNvSpPr>
          <p:nvPr>
            <p:ph type="body" idx="1"/>
          </p:nvPr>
        </p:nvSpPr>
        <p:spPr>
          <a:xfrm>
            <a:off x="407773" y="1659275"/>
            <a:ext cx="6598507" cy="2760900"/>
          </a:xfrm>
          <a:prstGeom prst="rect">
            <a:avLst/>
          </a:prstGeom>
        </p:spPr>
        <p:txBody>
          <a:bodyPr spcFirstLastPara="1" wrap="square" lIns="91425" tIns="91425" rIns="91425" bIns="91425" anchor="t" anchorCtr="0">
            <a:noAutofit/>
          </a:bodyPr>
          <a:lstStyle/>
          <a:p>
            <a:pPr fontAlgn="base"/>
            <a:r>
              <a:rPr lang="en-US" dirty="0" smtClean="0"/>
              <a:t>We </a:t>
            </a:r>
            <a:r>
              <a:rPr lang="en-US" dirty="0"/>
              <a:t>sort the array using multiple passes. After the first pass, the maximum element goes to end (its correct position). Same way, after second pass, the second largest element goes to second last position and so on.</a:t>
            </a:r>
          </a:p>
          <a:p>
            <a:pPr fontAlgn="base"/>
            <a:r>
              <a:rPr lang="en-US" dirty="0"/>
              <a:t>In every pass, we process only those elements that have already not moved to correct position. After k passes, the largest k elements must have been moved to the last k positions.</a:t>
            </a:r>
          </a:p>
          <a:p>
            <a:pPr fontAlgn="base"/>
            <a:r>
              <a:rPr lang="en-US" dirty="0"/>
              <a:t>In a pass, we consider remaining elements and compare all adjacent and swap if larger element is before a smaller element. If we keep doing this, we get the largest (among the remaining elements) at its correct position.</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Bubble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AutoShape 2" descr="bubble-sort-1.webp"/>
          <p:cNvSpPr>
            <a:spLocks noGrp="1" noChangeAspect="1" noChangeArrowheads="1"/>
          </p:cNvSpPr>
          <p:nvPr>
            <p:ph type="body" idx="1"/>
          </p:nvPr>
        </p:nvSpPr>
        <p:spPr bwMode="auto">
          <a:xfrm>
            <a:off x="407988" y="1658938"/>
            <a:ext cx="6597650" cy="27606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132198" y="981925"/>
            <a:ext cx="7615488" cy="3812498"/>
          </a:xfrm>
          <a:prstGeom prst="rect">
            <a:avLst/>
          </a:prstGeom>
        </p:spPr>
      </p:pic>
    </p:spTree>
    <p:extLst>
      <p:ext uri="{BB962C8B-B14F-4D97-AF65-F5344CB8AC3E}">
        <p14:creationId xmlns:p14="http://schemas.microsoft.com/office/powerpoint/2010/main" val="45068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Bubble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AutoShape 2" descr="bubble-sort-1.webp"/>
          <p:cNvSpPr>
            <a:spLocks noGrp="1" noChangeAspect="1" noChangeArrowheads="1"/>
          </p:cNvSpPr>
          <p:nvPr>
            <p:ph type="body" idx="1"/>
          </p:nvPr>
        </p:nvSpPr>
        <p:spPr bwMode="auto">
          <a:xfrm>
            <a:off x="407988" y="1658938"/>
            <a:ext cx="6597650" cy="27606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132198" y="981925"/>
            <a:ext cx="7615488" cy="3812498"/>
          </a:xfrm>
          <a:prstGeom prst="rect">
            <a:avLst/>
          </a:prstGeom>
        </p:spPr>
      </p:pic>
      <p:pic>
        <p:nvPicPr>
          <p:cNvPr id="5" name="Picture 4"/>
          <p:cNvPicPr>
            <a:picLocks noChangeAspect="1"/>
          </p:cNvPicPr>
          <p:nvPr/>
        </p:nvPicPr>
        <p:blipFill>
          <a:blip r:embed="rId4"/>
          <a:stretch>
            <a:fillRect/>
          </a:stretch>
        </p:blipFill>
        <p:spPr>
          <a:xfrm>
            <a:off x="118161" y="974898"/>
            <a:ext cx="7629525" cy="3819525"/>
          </a:xfrm>
          <a:prstGeom prst="rect">
            <a:avLst/>
          </a:prstGeom>
        </p:spPr>
      </p:pic>
    </p:spTree>
    <p:extLst>
      <p:ext uri="{BB962C8B-B14F-4D97-AF65-F5344CB8AC3E}">
        <p14:creationId xmlns:p14="http://schemas.microsoft.com/office/powerpoint/2010/main" val="932773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Bubble Sort Works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AutoShape 2" descr="bubble-sort-1.webp"/>
          <p:cNvSpPr>
            <a:spLocks noGrp="1" noChangeAspect="1" noChangeArrowheads="1"/>
          </p:cNvSpPr>
          <p:nvPr>
            <p:ph type="body" idx="1"/>
          </p:nvPr>
        </p:nvSpPr>
        <p:spPr bwMode="auto">
          <a:xfrm>
            <a:off x="407988" y="1658938"/>
            <a:ext cx="6597650" cy="27606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bubble-sort-1.webp"/>
          <p:cNvSpPr>
            <a:spLocks noChangeAspect="1" noChangeArrowheads="1"/>
          </p:cNvSpPr>
          <p:nvPr/>
        </p:nvSpPr>
        <p:spPr bwMode="auto">
          <a:xfrm>
            <a:off x="155575" y="715415"/>
            <a:ext cx="4552350" cy="45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132198" y="981925"/>
            <a:ext cx="7615488" cy="3812498"/>
          </a:xfrm>
          <a:prstGeom prst="rect">
            <a:avLst/>
          </a:prstGeom>
        </p:spPr>
      </p:pic>
      <p:pic>
        <p:nvPicPr>
          <p:cNvPr id="5" name="Picture 4"/>
          <p:cNvPicPr>
            <a:picLocks noChangeAspect="1"/>
          </p:cNvPicPr>
          <p:nvPr/>
        </p:nvPicPr>
        <p:blipFill>
          <a:blip r:embed="rId4"/>
          <a:stretch>
            <a:fillRect/>
          </a:stretch>
        </p:blipFill>
        <p:spPr>
          <a:xfrm>
            <a:off x="118161" y="974898"/>
            <a:ext cx="7629525" cy="3819525"/>
          </a:xfrm>
          <a:prstGeom prst="rect">
            <a:avLst/>
          </a:prstGeom>
        </p:spPr>
      </p:pic>
      <p:pic>
        <p:nvPicPr>
          <p:cNvPr id="6" name="Picture 5"/>
          <p:cNvPicPr>
            <a:picLocks noChangeAspect="1"/>
          </p:cNvPicPr>
          <p:nvPr/>
        </p:nvPicPr>
        <p:blipFill>
          <a:blip r:embed="rId5"/>
          <a:stretch>
            <a:fillRect/>
          </a:stretch>
        </p:blipFill>
        <p:spPr>
          <a:xfrm>
            <a:off x="118160" y="981925"/>
            <a:ext cx="7629525" cy="3819525"/>
          </a:xfrm>
          <a:prstGeom prst="rect">
            <a:avLst/>
          </a:prstGeom>
        </p:spPr>
      </p:pic>
    </p:spTree>
    <p:extLst>
      <p:ext uri="{BB962C8B-B14F-4D97-AF65-F5344CB8AC3E}">
        <p14:creationId xmlns:p14="http://schemas.microsoft.com/office/powerpoint/2010/main" val="427144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542523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PROS &amp; CONS OF BUBBLE SORT</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Advantages</a:t>
            </a:r>
            <a:endParaRPr dirty="0"/>
          </a:p>
        </p:txBody>
      </p:sp>
      <p:sp>
        <p:nvSpPr>
          <p:cNvPr id="224" name="Google Shape;224;p45"/>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p>
            <a:pPr fontAlgn="base"/>
            <a:r>
              <a:rPr lang="en-US" dirty="0" smtClean="0"/>
              <a:t>1. Easy </a:t>
            </a:r>
            <a:r>
              <a:rPr lang="en-US" dirty="0"/>
              <a:t>to understand and implement.</a:t>
            </a:r>
          </a:p>
          <a:p>
            <a:pPr fontAlgn="base"/>
            <a:r>
              <a:rPr lang="en-US" dirty="0" smtClean="0"/>
              <a:t>2. Doesn’t require </a:t>
            </a:r>
            <a:r>
              <a:rPr lang="en-US" dirty="0"/>
              <a:t>any additional </a:t>
            </a:r>
            <a:r>
              <a:rPr lang="en-US" dirty="0" smtClean="0"/>
              <a:t>memory space</a:t>
            </a:r>
            <a:r>
              <a:rPr lang="en-US" dirty="0"/>
              <a:t>.</a:t>
            </a:r>
          </a:p>
          <a:p>
            <a:pPr fontAlgn="base"/>
            <a:r>
              <a:rPr lang="en-US" dirty="0" smtClean="0"/>
              <a:t>3. It </a:t>
            </a:r>
            <a:r>
              <a:rPr lang="en-US" dirty="0"/>
              <a:t>is a stable sorting </a:t>
            </a:r>
            <a:r>
              <a:rPr lang="en-US" dirty="0" smtClean="0"/>
              <a:t>algorithm. </a:t>
            </a:r>
            <a:endParaRPr lang="en-US" dirty="0"/>
          </a:p>
        </p:txBody>
      </p:sp>
      <p:sp>
        <p:nvSpPr>
          <p:cNvPr id="225" name="Google Shape;225;p4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Disadvantages</a:t>
            </a:r>
            <a:endParaRPr dirty="0"/>
          </a:p>
        </p:txBody>
      </p:sp>
      <p:sp>
        <p:nvSpPr>
          <p:cNvPr id="226" name="Google Shape;226;p45"/>
          <p:cNvSpPr txBox="1">
            <a:spLocks noGrp="1"/>
          </p:cNvSpPr>
          <p:nvPr>
            <p:ph type="subTitle" idx="3"/>
          </p:nvPr>
        </p:nvSpPr>
        <p:spPr>
          <a:xfrm>
            <a:off x="4816562" y="3148075"/>
            <a:ext cx="2390101" cy="1235100"/>
          </a:xfrm>
          <a:prstGeom prst="rect">
            <a:avLst/>
          </a:prstGeom>
        </p:spPr>
        <p:txBody>
          <a:bodyPr spcFirstLastPara="1" wrap="square" lIns="91425" tIns="91425" rIns="91425" bIns="91425" anchor="t" anchorCtr="0">
            <a:noAutofit/>
          </a:bodyPr>
          <a:lstStyle/>
          <a:p>
            <a:pPr fontAlgn="base">
              <a:buAutoNum type="arabicPeriod"/>
            </a:pPr>
            <a:r>
              <a:rPr lang="en-US" dirty="0" smtClean="0"/>
              <a:t>Time </a:t>
            </a:r>
            <a:r>
              <a:rPr lang="en-US" dirty="0"/>
              <a:t>complexity </a:t>
            </a:r>
            <a:r>
              <a:rPr lang="en-US" dirty="0" smtClean="0"/>
              <a:t>of </a:t>
            </a:r>
            <a:r>
              <a:rPr lang="en-US" dirty="0"/>
              <a:t>O(n</a:t>
            </a:r>
            <a:r>
              <a:rPr lang="en-US" baseline="30000" dirty="0"/>
              <a:t>2</a:t>
            </a:r>
            <a:r>
              <a:rPr lang="en-US" dirty="0"/>
              <a:t>) </a:t>
            </a:r>
            <a:endParaRPr lang="en-US" dirty="0"/>
          </a:p>
          <a:p>
            <a:pPr fontAlgn="base">
              <a:buAutoNum type="arabicPeriod"/>
            </a:pPr>
            <a:r>
              <a:rPr lang="en-US" dirty="0" smtClean="0"/>
              <a:t>Very </a:t>
            </a:r>
            <a:r>
              <a:rPr lang="en-US" dirty="0"/>
              <a:t>slow for large data sets</a:t>
            </a:r>
            <a:r>
              <a:rPr lang="en-US" dirty="0" smtClean="0"/>
              <a:t>.</a:t>
            </a:r>
            <a:endParaRPr lang="en-US" dirty="0"/>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2335427" y="2832875"/>
            <a:ext cx="6240162"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Insertion Sort</a:t>
            </a:r>
            <a:endParaRPr dirty="0"/>
          </a:p>
        </p:txBody>
      </p:sp>
      <p:sp>
        <p:nvSpPr>
          <p:cNvPr id="195" name="Google Shape;195;p41"/>
          <p:cNvSpPr txBox="1">
            <a:spLocks noGrp="1"/>
          </p:cNvSpPr>
          <p:nvPr>
            <p:ph type="subTitle" idx="1"/>
          </p:nvPr>
        </p:nvSpPr>
        <p:spPr>
          <a:xfrm>
            <a:off x="1915297" y="3549850"/>
            <a:ext cx="6895071" cy="464700"/>
          </a:xfrm>
          <a:prstGeom prst="rect">
            <a:avLst/>
          </a:prstGeom>
        </p:spPr>
        <p:txBody>
          <a:bodyPr spcFirstLastPara="1" wrap="square" lIns="91425" tIns="91425" rIns="91425" bIns="91425" anchor="t" anchorCtr="0">
            <a:noAutofit/>
          </a:bodyPr>
          <a:lstStyle/>
          <a:p>
            <a:pPr marL="0" lvl="0" indent="0"/>
            <a:r>
              <a:rPr lang="en-US" b="1" dirty="0"/>
              <a:t> </a:t>
            </a:r>
            <a:r>
              <a:rPr lang="en-US" dirty="0" smtClean="0"/>
              <a:t>It is </a:t>
            </a:r>
            <a:r>
              <a:rPr lang="en-US" dirty="0"/>
              <a:t>a simple sorting algorithm that works by iteratively inserting each element of an unsorted list into its correct position in a sorted portion of the list. It is like sorting playing cards in your hands. You split the cards into two groups: the sorted cards and the unsorted cards. Then, you pick a card from the unsorted group and put it in the right place in the sorted group.</a:t>
            </a:r>
            <a:endParaRPr lang="en-US" b="1" dirty="0" smtClean="0"/>
          </a:p>
          <a:p>
            <a:pPr marL="0" lvl="0" indent="0"/>
            <a:r>
              <a:rPr lang="en-US" b="1" dirty="0" smtClean="0"/>
              <a:t>Time </a:t>
            </a:r>
            <a:r>
              <a:rPr lang="en-US" b="1" dirty="0"/>
              <a:t>Complexity: </a:t>
            </a:r>
            <a:r>
              <a:rPr lang="en-US" dirty="0"/>
              <a:t>O(n</a:t>
            </a:r>
            <a:r>
              <a:rPr lang="en-US" baseline="30000" dirty="0"/>
              <a:t>2</a:t>
            </a:r>
            <a:r>
              <a:rPr lang="en-US" dirty="0"/>
              <a:t>)</a:t>
            </a:r>
            <a:r>
              <a:rPr lang="en-US" dirty="0"/>
              <a:t/>
            </a:r>
            <a:br>
              <a:rPr lang="en-US" dirty="0"/>
            </a:br>
            <a:endParaRPr dirty="0"/>
          </a:p>
        </p:txBody>
      </p:sp>
    </p:spTree>
    <p:extLst>
      <p:ext uri="{BB962C8B-B14F-4D97-AF65-F5344CB8AC3E}">
        <p14:creationId xmlns:p14="http://schemas.microsoft.com/office/powerpoint/2010/main" val="3559037542"/>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501</Words>
  <Application>Microsoft Office PowerPoint</Application>
  <PresentationFormat>On-screen Show (16:9)</PresentationFormat>
  <Paragraphs>75</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Montserrat ExtraLight</vt:lpstr>
      <vt:lpstr>Montserrat ExtraBold</vt:lpstr>
      <vt:lpstr>Arial</vt:lpstr>
      <vt:lpstr>Montserrat</vt:lpstr>
      <vt:lpstr>Futuristic Background by Slidesgo</vt:lpstr>
      <vt:lpstr>Introduction To DSAA + Linear &amp; Binary Search </vt:lpstr>
      <vt:lpstr>01</vt:lpstr>
      <vt:lpstr>Bubble Sort</vt:lpstr>
      <vt:lpstr>How Bubble Sort Works</vt:lpstr>
      <vt:lpstr>How Bubble Sort Works</vt:lpstr>
      <vt:lpstr>How Bubble Sort Works</vt:lpstr>
      <vt:lpstr>How Bubble Sort Works</vt:lpstr>
      <vt:lpstr>PROS &amp; CONS OF BUBBLE SORT</vt:lpstr>
      <vt:lpstr>Insertion Sort</vt:lpstr>
      <vt:lpstr>How Insertion Sort Works</vt:lpstr>
      <vt:lpstr>How Insertion Sort Works</vt:lpstr>
      <vt:lpstr>How Insertion Sort Works</vt:lpstr>
      <vt:lpstr>How Insertion Sort Works</vt:lpstr>
      <vt:lpstr>How Insertion Sort Works</vt:lpstr>
      <vt:lpstr>How Insertion Sort Works</vt:lpstr>
      <vt:lpstr>PROS &amp; CONS OF INSERTION SORT</vt:lpstr>
      <vt:lpstr>Selection Sort</vt:lpstr>
      <vt:lpstr>How Selection Sort Works</vt:lpstr>
      <vt:lpstr>How Selection Sort Works</vt:lpstr>
      <vt:lpstr>How Selection Sort Works</vt:lpstr>
      <vt:lpstr>How Selection Sort Works</vt:lpstr>
      <vt:lpstr>How Selection Sort Works</vt:lpstr>
      <vt:lpstr>How Selection Sort Works</vt:lpstr>
      <vt:lpstr>How Selection Sort Works</vt:lpstr>
      <vt:lpstr>PROS &amp; CONS OF SELECTION SORT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DSAA + Linear &amp; Binary Search</dc:title>
  <dc:creator>Dell</dc:creator>
  <cp:lastModifiedBy>Windows User</cp:lastModifiedBy>
  <cp:revision>6</cp:revision>
  <dcterms:modified xsi:type="dcterms:W3CDTF">2025-11-27T08:45:36Z</dcterms:modified>
</cp:coreProperties>
</file>